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73" r:id="rId1"/>
  </p:sldMasterIdLst>
  <p:sldIdLst>
    <p:sldId id="266" r:id="rId2"/>
    <p:sldId id="267" r:id="rId3"/>
    <p:sldId id="268" r:id="rId4"/>
    <p:sldId id="269" r:id="rId5"/>
    <p:sldId id="270" r:id="rId6"/>
    <p:sldId id="271" r:id="rId7"/>
    <p:sldId id="265" r:id="rId8"/>
    <p:sldId id="256" r:id="rId9"/>
    <p:sldId id="257" r:id="rId10"/>
    <p:sldId id="258" r:id="rId11"/>
    <p:sldId id="259" r:id="rId12"/>
    <p:sldId id="260" r:id="rId13"/>
    <p:sldId id="261" r:id="rId14"/>
    <p:sldId id="262" r:id="rId15"/>
    <p:sldId id="263" r:id="rId16"/>
    <p:sldId id="264" r:id="rId17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49">
          <p15:clr>
            <a:srgbClr val="A4A3A4"/>
          </p15:clr>
        </p15:guide>
        <p15:guide id="2" orient="horz" pos="1252">
          <p15:clr>
            <a:srgbClr val="A4A3A4"/>
          </p15:clr>
        </p15:guide>
        <p15:guide id="3" orient="horz" pos="3974">
          <p15:clr>
            <a:srgbClr val="A4A3A4"/>
          </p15:clr>
        </p15:guide>
        <p15:guide id="4" pos="2880">
          <p15:clr>
            <a:srgbClr val="A4A3A4"/>
          </p15:clr>
        </p15:guide>
        <p15:guide id="5" pos="4852">
          <p15:clr>
            <a:srgbClr val="A4A3A4"/>
          </p15:clr>
        </p15:guide>
        <p15:guide id="6" pos="2380">
          <p15:clr>
            <a:srgbClr val="A4A3A4"/>
          </p15:clr>
        </p15:guide>
        <p15:guide id="7" pos="869">
          <p15:clr>
            <a:srgbClr val="A4A3A4"/>
          </p15:clr>
        </p15:guide>
        <p15:guide id="8" pos="3333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6E6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>
      <p:cViewPr varScale="1">
        <p:scale>
          <a:sx n="100" d="100"/>
          <a:sy n="100" d="100"/>
        </p:scale>
        <p:origin x="942" y="78"/>
      </p:cViewPr>
      <p:guideLst>
        <p:guide orient="horz" pos="1049"/>
        <p:guide orient="horz" pos="1252"/>
        <p:guide orient="horz" pos="3974"/>
        <p:guide pos="2880"/>
        <p:guide pos="4852"/>
        <p:guide pos="2380"/>
        <p:guide pos="869"/>
        <p:guide pos="3333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00" cy="3600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7" name="직사각형 6"/>
          <p:cNvSpPr/>
          <p:nvPr userDrawn="1"/>
        </p:nvSpPr>
        <p:spPr>
          <a:xfrm>
            <a:off x="3" y="-1092"/>
            <a:ext cx="9136378" cy="1230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124" dirty="0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71494" y="632460"/>
            <a:ext cx="9064886" cy="16759"/>
          </a:xfrm>
          <a:prstGeom prst="line">
            <a:avLst/>
          </a:prstGeom>
          <a:ln w="1270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 userDrawn="1"/>
        </p:nvSpPr>
        <p:spPr>
          <a:xfrm>
            <a:off x="336709" y="252245"/>
            <a:ext cx="72008" cy="216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400" dirty="0"/>
          </a:p>
        </p:txBody>
      </p:sp>
    </p:spTree>
    <p:extLst>
      <p:ext uri="{BB962C8B-B14F-4D97-AF65-F5344CB8AC3E}">
        <p14:creationId xmlns:p14="http://schemas.microsoft.com/office/powerpoint/2010/main" val="28962130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52088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94966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044947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0191242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414391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25253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447549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0426427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7689835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774182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1FE4A5-7421-47AE-B3DA-283359065486}" type="datetimeFigureOut">
              <a:rPr lang="ko-KR" altLang="en-US" smtClean="0"/>
              <a:t>2022-03-18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D420A9-12CA-4376-BC58-DD9C06D7C97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937303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1B6ADA6-03A2-4C7D-9B46-7C56E56B53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 anchor="ctr">
            <a:normAutofit/>
          </a:bodyPr>
          <a:lstStyle/>
          <a:p>
            <a:r>
              <a:rPr lang="ko-KR" altLang="en-US" dirty="0"/>
              <a:t>명지전문대학 통합회원가입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83042393-9566-41CB-A2CA-F41D86FE3609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6487"/>
          <a:stretch/>
        </p:blipFill>
        <p:spPr>
          <a:xfrm>
            <a:off x="252000" y="1629000"/>
            <a:ext cx="8892000" cy="486387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06648395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F5746CDD-4EE9-481A-BF43-A8AA4D6301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 dirty="0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BA470957-50C8-4FDC-AA5E-A95BC15D428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909000"/>
            <a:ext cx="9144000" cy="5705872"/>
          </a:xfrm>
          <a:prstGeom prst="rect">
            <a:avLst/>
          </a:prstGeom>
        </p:spPr>
      </p:pic>
      <p:sp>
        <p:nvSpPr>
          <p:cNvPr id="8" name="직사각형 7">
            <a:extLst>
              <a:ext uri="{FF2B5EF4-FFF2-40B4-BE49-F238E27FC236}">
                <a16:creationId xmlns:a16="http://schemas.microsoft.com/office/drawing/2014/main" id="{4F47AB3E-0138-4F98-B658-23D560996F35}"/>
              </a:ext>
            </a:extLst>
          </p:cNvPr>
          <p:cNvSpPr/>
          <p:nvPr/>
        </p:nvSpPr>
        <p:spPr>
          <a:xfrm>
            <a:off x="4572000" y="4869000"/>
            <a:ext cx="1080000" cy="72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0" name="직선 화살표 연결선 9">
            <a:extLst>
              <a:ext uri="{FF2B5EF4-FFF2-40B4-BE49-F238E27FC236}">
                <a16:creationId xmlns:a16="http://schemas.microsoft.com/office/drawing/2014/main" id="{86E75C23-13D2-4B05-A1EA-08FAF645C15C}"/>
              </a:ext>
            </a:extLst>
          </p:cNvPr>
          <p:cNvCxnSpPr/>
          <p:nvPr/>
        </p:nvCxnSpPr>
        <p:spPr>
          <a:xfrm flipH="1">
            <a:off x="5652000" y="4869000"/>
            <a:ext cx="1080000" cy="3600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C4CBF45C-244C-4B6F-A9AA-6C57DF906CDE}"/>
              </a:ext>
            </a:extLst>
          </p:cNvPr>
          <p:cNvSpPr/>
          <p:nvPr/>
        </p:nvSpPr>
        <p:spPr>
          <a:xfrm>
            <a:off x="6732000" y="4509000"/>
            <a:ext cx="1531350" cy="369325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solidFill>
                  <a:srgbClr val="FF0000"/>
                </a:solidFill>
              </a:rPr>
              <a:t>회원가입</a:t>
            </a:r>
            <a:endParaRPr lang="ko-KR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13059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7BEF4A00-EBBE-4575-8BDE-76D65F70DC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2000" y="0"/>
            <a:ext cx="8280000" cy="6858000"/>
          </a:xfrm>
          <a:prstGeom prst="rect">
            <a:avLst/>
          </a:prstGeom>
          <a:ln>
            <a:solidFill>
              <a:srgbClr val="FF0000"/>
            </a:solidFill>
          </a:ln>
        </p:spPr>
      </p:pic>
      <p:sp>
        <p:nvSpPr>
          <p:cNvPr id="7" name="직사각형 6">
            <a:extLst>
              <a:ext uri="{FF2B5EF4-FFF2-40B4-BE49-F238E27FC236}">
                <a16:creationId xmlns:a16="http://schemas.microsoft.com/office/drawing/2014/main" id="{F9D2C38A-4520-490E-A51D-D4A944DE6EE4}"/>
              </a:ext>
            </a:extLst>
          </p:cNvPr>
          <p:cNvSpPr/>
          <p:nvPr/>
        </p:nvSpPr>
        <p:spPr>
          <a:xfrm>
            <a:off x="5292000" y="3429000"/>
            <a:ext cx="1800000" cy="72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dirty="0" err="1">
                <a:solidFill>
                  <a:srgbClr val="FF0000"/>
                </a:solidFill>
              </a:rPr>
              <a:t>전체동의</a:t>
            </a:r>
            <a:r>
              <a:rPr lang="ko-KR" altLang="en-US" sz="1600" dirty="0">
                <a:solidFill>
                  <a:srgbClr val="FF0000"/>
                </a:solidFill>
              </a:rPr>
              <a:t> </a:t>
            </a:r>
            <a:r>
              <a:rPr lang="ko-KR" altLang="en-US" sz="1600" dirty="0" smtClean="0">
                <a:solidFill>
                  <a:srgbClr val="FF0000"/>
                </a:solidFill>
              </a:rPr>
              <a:t>체크 후 저장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1692000" y="5949000"/>
            <a:ext cx="1548000" cy="288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4" name="직선 화살표 연결선 3"/>
          <p:cNvCxnSpPr/>
          <p:nvPr/>
        </p:nvCxnSpPr>
        <p:spPr>
          <a:xfrm flipH="1">
            <a:off x="3132000" y="3789000"/>
            <a:ext cx="2160000" cy="2160000"/>
          </a:xfrm>
          <a:prstGeom prst="straightConnector1">
            <a:avLst/>
          </a:prstGeom>
          <a:ln w="1270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3518533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>
            <a:extLst>
              <a:ext uri="{FF2B5EF4-FFF2-40B4-BE49-F238E27FC236}">
                <a16:creationId xmlns:a16="http://schemas.microsoft.com/office/drawing/2014/main" id="{EBB14825-B7AC-49D7-B0C0-7F572C15B41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074" y="0"/>
            <a:ext cx="8774326" cy="6858000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3C9B8E61-54D9-4ADD-833A-63644A82F96B}"/>
              </a:ext>
            </a:extLst>
          </p:cNvPr>
          <p:cNvSpPr/>
          <p:nvPr/>
        </p:nvSpPr>
        <p:spPr>
          <a:xfrm>
            <a:off x="2772000" y="2349000"/>
            <a:ext cx="5040000" cy="360000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8" name="직선 화살표 연결선 7">
            <a:extLst>
              <a:ext uri="{FF2B5EF4-FFF2-40B4-BE49-F238E27FC236}">
                <a16:creationId xmlns:a16="http://schemas.microsoft.com/office/drawing/2014/main" id="{720BDA9E-E5E2-4D35-9C6D-755D8BCAE975}"/>
              </a:ext>
            </a:extLst>
          </p:cNvPr>
          <p:cNvCxnSpPr>
            <a:cxnSpLocks/>
          </p:cNvCxnSpPr>
          <p:nvPr/>
        </p:nvCxnSpPr>
        <p:spPr>
          <a:xfrm flipH="1">
            <a:off x="6220600" y="2160161"/>
            <a:ext cx="871400" cy="970178"/>
          </a:xfrm>
          <a:prstGeom prst="straightConnector1">
            <a:avLst/>
          </a:prstGeom>
          <a:ln w="28575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5DDE64F-DAA2-4840-A3FD-BE8F5C08226F}"/>
              </a:ext>
            </a:extLst>
          </p:cNvPr>
          <p:cNvSpPr txBox="1"/>
          <p:nvPr/>
        </p:nvSpPr>
        <p:spPr>
          <a:xfrm>
            <a:off x="6372000" y="1629000"/>
            <a:ext cx="25253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 err="1" smtClean="0">
                <a:solidFill>
                  <a:srgbClr val="FF0000"/>
                </a:solidFill>
              </a:rPr>
              <a:t>학번인증</a:t>
            </a:r>
            <a:r>
              <a:rPr lang="ko-KR" altLang="en-US" sz="1600" dirty="0" smtClean="0">
                <a:solidFill>
                  <a:srgbClr val="FF0000"/>
                </a:solidFill>
              </a:rPr>
              <a:t> 후</a:t>
            </a:r>
            <a:r>
              <a:rPr lang="en-US" altLang="ko-KR" sz="1600" dirty="0">
                <a:solidFill>
                  <a:srgbClr val="FF0000"/>
                </a:solidFill>
              </a:rPr>
              <a:t>, </a:t>
            </a:r>
            <a:r>
              <a:rPr lang="ko-KR" altLang="en-US" sz="1600" dirty="0">
                <a:solidFill>
                  <a:srgbClr val="FF0000"/>
                </a:solidFill>
              </a:rPr>
              <a:t>순서대로 정보 </a:t>
            </a:r>
            <a:r>
              <a:rPr lang="ko-KR" altLang="en-US" sz="1600" dirty="0" smtClean="0">
                <a:solidFill>
                  <a:srgbClr val="FF0000"/>
                </a:solidFill>
              </a:rPr>
              <a:t>입력 후 저장</a:t>
            </a:r>
            <a:endParaRPr lang="ko-KR" altLang="en-US" sz="1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17897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000" y="520701"/>
            <a:ext cx="8640000" cy="5788299"/>
          </a:xfrm>
          <a:prstGeom prst="rect">
            <a:avLst/>
          </a:prstGeom>
        </p:spPr>
      </p:pic>
      <p:sp>
        <p:nvSpPr>
          <p:cNvPr id="6" name="직사각형 5">
            <a:extLst>
              <a:ext uri="{FF2B5EF4-FFF2-40B4-BE49-F238E27FC236}">
                <a16:creationId xmlns:a16="http://schemas.microsoft.com/office/drawing/2014/main" id="{54F16B8F-FCE5-4899-A9F2-970B039E3CC8}"/>
              </a:ext>
            </a:extLst>
          </p:cNvPr>
          <p:cNvSpPr/>
          <p:nvPr/>
        </p:nvSpPr>
        <p:spPr>
          <a:xfrm>
            <a:off x="2052000" y="4869000"/>
            <a:ext cx="576000" cy="684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15550FF-75AE-48D2-BF9D-7B0CFBC94A91}"/>
              </a:ext>
            </a:extLst>
          </p:cNvPr>
          <p:cNvSpPr txBox="1"/>
          <p:nvPr/>
        </p:nvSpPr>
        <p:spPr>
          <a:xfrm>
            <a:off x="6732000" y="5118003"/>
            <a:ext cx="233697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1600" dirty="0">
                <a:solidFill>
                  <a:srgbClr val="FF0000"/>
                </a:solidFill>
              </a:rPr>
              <a:t>통합 회원가입 후</a:t>
            </a:r>
            <a:endParaRPr lang="en-US" altLang="ko-KR" sz="1600" dirty="0">
              <a:solidFill>
                <a:srgbClr val="FF0000"/>
              </a:solidFill>
            </a:endParaRPr>
          </a:p>
          <a:p>
            <a:r>
              <a:rPr lang="ko-KR" altLang="en-US" sz="1600" dirty="0">
                <a:solidFill>
                  <a:srgbClr val="FF0000"/>
                </a:solidFill>
              </a:rPr>
              <a:t>아이캠퍼스에서 </a:t>
            </a:r>
            <a:endParaRPr lang="en-US" altLang="ko-KR" sz="1600" dirty="0" smtClean="0">
              <a:solidFill>
                <a:srgbClr val="FF0000"/>
              </a:solidFill>
            </a:endParaRPr>
          </a:p>
          <a:p>
            <a:r>
              <a:rPr lang="ko-KR" altLang="en-US" sz="1600" dirty="0" smtClean="0">
                <a:solidFill>
                  <a:srgbClr val="FF0000"/>
                </a:solidFill>
              </a:rPr>
              <a:t>수강신청내역 조회 </a:t>
            </a:r>
            <a:r>
              <a:rPr lang="ko-KR" altLang="en-US" sz="1600" dirty="0">
                <a:solidFill>
                  <a:srgbClr val="FF0000"/>
                </a:solidFill>
              </a:rPr>
              <a:t>가능</a:t>
            </a:r>
          </a:p>
        </p:txBody>
      </p:sp>
      <p:cxnSp>
        <p:nvCxnSpPr>
          <p:cNvPr id="9" name="직선 화살표 연결선 8">
            <a:extLst>
              <a:ext uri="{FF2B5EF4-FFF2-40B4-BE49-F238E27FC236}">
                <a16:creationId xmlns:a16="http://schemas.microsoft.com/office/drawing/2014/main" id="{DD507111-A69C-4CF6-80EF-B03B215D8F7C}"/>
              </a:ext>
            </a:extLst>
          </p:cNvPr>
          <p:cNvCxnSpPr>
            <a:cxnSpLocks/>
          </p:cNvCxnSpPr>
          <p:nvPr/>
        </p:nvCxnSpPr>
        <p:spPr>
          <a:xfrm flipH="1" flipV="1">
            <a:off x="2772000" y="5229000"/>
            <a:ext cx="3600000" cy="324000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124477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>
            <a:extLst>
              <a:ext uri="{FF2B5EF4-FFF2-40B4-BE49-F238E27FC236}">
                <a16:creationId xmlns:a16="http://schemas.microsoft.com/office/drawing/2014/main" id="{85389177-8D4B-4435-BA0E-D1E3F7E2BF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916" y="549000"/>
            <a:ext cx="8892000" cy="5251181"/>
          </a:xfrm>
          <a:prstGeom prst="rect">
            <a:avLst/>
          </a:prstGeom>
        </p:spPr>
      </p:pic>
      <p:sp>
        <p:nvSpPr>
          <p:cNvPr id="9" name="직사각형 8">
            <a:extLst>
              <a:ext uri="{FF2B5EF4-FFF2-40B4-BE49-F238E27FC236}">
                <a16:creationId xmlns:a16="http://schemas.microsoft.com/office/drawing/2014/main" id="{82C628DD-7DF3-47D7-BD53-6ACC560E00CD}"/>
              </a:ext>
            </a:extLst>
          </p:cNvPr>
          <p:cNvSpPr/>
          <p:nvPr/>
        </p:nvSpPr>
        <p:spPr>
          <a:xfrm>
            <a:off x="1692000" y="4149000"/>
            <a:ext cx="2880000" cy="14400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id="{02B69FB7-D13C-4257-9E46-BC7213A7460F}"/>
              </a:ext>
            </a:extLst>
          </p:cNvPr>
          <p:cNvSpPr/>
          <p:nvPr/>
        </p:nvSpPr>
        <p:spPr>
          <a:xfrm>
            <a:off x="7092000" y="1449000"/>
            <a:ext cx="1692000" cy="360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id="{47FEA373-E2B6-4653-8E48-1F9669C3DD1E}"/>
              </a:ext>
            </a:extLst>
          </p:cNvPr>
          <p:cNvSpPr/>
          <p:nvPr/>
        </p:nvSpPr>
        <p:spPr>
          <a:xfrm>
            <a:off x="4572000" y="1449000"/>
            <a:ext cx="720000" cy="360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>
            <a:extLst>
              <a:ext uri="{FF2B5EF4-FFF2-40B4-BE49-F238E27FC236}">
                <a16:creationId xmlns:a16="http://schemas.microsoft.com/office/drawing/2014/main" id="{AC4C2EDB-F197-4479-9FB4-51FA3DBB6DF5}"/>
              </a:ext>
            </a:extLst>
          </p:cNvPr>
          <p:cNvSpPr/>
          <p:nvPr/>
        </p:nvSpPr>
        <p:spPr>
          <a:xfrm>
            <a:off x="2184600" y="1449000"/>
            <a:ext cx="720000" cy="360000"/>
          </a:xfrm>
          <a:prstGeom prst="rect">
            <a:avLst/>
          </a:prstGeom>
          <a:solidFill>
            <a:schemeClr val="bg2"/>
          </a:solidFill>
          <a:ln>
            <a:solidFill>
              <a:schemeClr val="bg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287D68E0-C529-4985-A851-87BFE8059DB8}"/>
              </a:ext>
            </a:extLst>
          </p:cNvPr>
          <p:cNvSpPr txBox="1"/>
          <p:nvPr/>
        </p:nvSpPr>
        <p:spPr>
          <a:xfrm>
            <a:off x="1332000" y="2709000"/>
            <a:ext cx="3240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</a:t>
            </a:r>
            <a:r>
              <a:rPr lang="ko-KR" altLang="en-US" dirty="0" err="1" smtClean="0">
                <a:solidFill>
                  <a:srgbClr val="FF0000"/>
                </a:solidFill>
              </a:rPr>
              <a:t>수업관리</a:t>
            </a:r>
            <a:r>
              <a:rPr lang="ko-KR" altLang="en-US" dirty="0" smtClean="0">
                <a:solidFill>
                  <a:srgbClr val="FF0000"/>
                </a:solidFill>
              </a:rPr>
              <a:t> </a:t>
            </a:r>
            <a:r>
              <a:rPr lang="en-US" altLang="ko-KR" dirty="0">
                <a:solidFill>
                  <a:srgbClr val="FF0000"/>
                </a:solidFill>
              </a:rPr>
              <a:t>&gt; </a:t>
            </a:r>
            <a:r>
              <a:rPr lang="ko-KR" altLang="en-US" dirty="0">
                <a:solidFill>
                  <a:srgbClr val="FF0000"/>
                </a:solidFill>
              </a:rPr>
              <a:t>수강신청조회</a:t>
            </a:r>
          </a:p>
        </p:txBody>
      </p:sp>
      <p:sp>
        <p:nvSpPr>
          <p:cNvPr id="14" name="직사각형 13">
            <a:extLst>
              <a:ext uri="{FF2B5EF4-FFF2-40B4-BE49-F238E27FC236}">
                <a16:creationId xmlns:a16="http://schemas.microsoft.com/office/drawing/2014/main" id="{02ABBB92-01C7-413F-9F9E-F3C015F03002}"/>
              </a:ext>
            </a:extLst>
          </p:cNvPr>
          <p:cNvSpPr/>
          <p:nvPr/>
        </p:nvSpPr>
        <p:spPr>
          <a:xfrm>
            <a:off x="0" y="1845000"/>
            <a:ext cx="972000" cy="396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16" name="직선 화살표 연결선 15">
            <a:extLst>
              <a:ext uri="{FF2B5EF4-FFF2-40B4-BE49-F238E27FC236}">
                <a16:creationId xmlns:a16="http://schemas.microsoft.com/office/drawing/2014/main" id="{46470D9A-D437-410F-AE41-7A1C172E7755}"/>
              </a:ext>
            </a:extLst>
          </p:cNvPr>
          <p:cNvCxnSpPr>
            <a:cxnSpLocks/>
          </p:cNvCxnSpPr>
          <p:nvPr/>
        </p:nvCxnSpPr>
        <p:spPr>
          <a:xfrm flipH="1" flipV="1">
            <a:off x="972000" y="2164866"/>
            <a:ext cx="1231500" cy="544134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2"/>
          </a:lnRef>
          <a:fillRef idx="0">
            <a:schemeClr val="accent2"/>
          </a:fillRef>
          <a:effectRef idx="0">
            <a:schemeClr val="accent2"/>
          </a:effectRef>
          <a:fontRef idx="minor">
            <a:schemeClr val="tx1"/>
          </a:fontRef>
        </p:style>
      </p:cxnSp>
      <p:sp>
        <p:nvSpPr>
          <p:cNvPr id="19" name="직사각형 18">
            <a:extLst>
              <a:ext uri="{FF2B5EF4-FFF2-40B4-BE49-F238E27FC236}">
                <a16:creationId xmlns:a16="http://schemas.microsoft.com/office/drawing/2014/main" id="{EDD73D71-9B0F-4ABA-8135-B81D6150208B}"/>
              </a:ext>
            </a:extLst>
          </p:cNvPr>
          <p:cNvSpPr/>
          <p:nvPr/>
        </p:nvSpPr>
        <p:spPr>
          <a:xfrm>
            <a:off x="8532000" y="909000"/>
            <a:ext cx="540000" cy="360000"/>
          </a:xfrm>
          <a:prstGeom prst="rect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5CF38CE-2E0E-447E-9527-8B9F546369B2}"/>
              </a:ext>
            </a:extLst>
          </p:cNvPr>
          <p:cNvSpPr txBox="1"/>
          <p:nvPr/>
        </p:nvSpPr>
        <p:spPr>
          <a:xfrm>
            <a:off x="5976300" y="2559335"/>
            <a:ext cx="2915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</a:t>
            </a:r>
            <a:r>
              <a:rPr lang="ko-KR" altLang="en-US" dirty="0" smtClean="0">
                <a:solidFill>
                  <a:srgbClr val="FF0000"/>
                </a:solidFill>
              </a:rPr>
              <a:t>조회를 눌러야            </a:t>
            </a:r>
            <a:r>
              <a:rPr lang="en-US" altLang="ko-KR" dirty="0" smtClean="0">
                <a:solidFill>
                  <a:srgbClr val="FF0000"/>
                </a:solidFill>
              </a:rPr>
              <a:t/>
            </a:r>
            <a:br>
              <a:rPr lang="en-US" altLang="ko-KR" dirty="0" smtClean="0">
                <a:solidFill>
                  <a:srgbClr val="FF0000"/>
                </a:solidFill>
              </a:rPr>
            </a:br>
            <a:r>
              <a:rPr lang="en-US" altLang="ko-KR" dirty="0" smtClean="0">
                <a:solidFill>
                  <a:srgbClr val="FF0000"/>
                </a:solidFill>
              </a:rPr>
              <a:t>     </a:t>
            </a:r>
            <a:r>
              <a:rPr lang="ko-KR" altLang="en-US" dirty="0" smtClean="0">
                <a:solidFill>
                  <a:srgbClr val="FF0000"/>
                </a:solidFill>
              </a:rPr>
              <a:t>수강신청조회가 </a:t>
            </a:r>
            <a:r>
              <a:rPr lang="ko-KR" altLang="en-US" dirty="0">
                <a:solidFill>
                  <a:srgbClr val="FF0000"/>
                </a:solidFill>
              </a:rPr>
              <a:t>가능함</a:t>
            </a:r>
            <a:r>
              <a:rPr lang="en-US" altLang="ko-KR" dirty="0"/>
              <a:t>.</a:t>
            </a:r>
            <a:endParaRPr lang="ko-KR" altLang="en-US" dirty="0"/>
          </a:p>
        </p:txBody>
      </p:sp>
      <p:cxnSp>
        <p:nvCxnSpPr>
          <p:cNvPr id="22" name="직선 화살표 연결선 21">
            <a:extLst>
              <a:ext uri="{FF2B5EF4-FFF2-40B4-BE49-F238E27FC236}">
                <a16:creationId xmlns:a16="http://schemas.microsoft.com/office/drawing/2014/main" id="{E71564CA-60E8-4590-AE7E-69DE214CD0C5}"/>
              </a:ext>
            </a:extLst>
          </p:cNvPr>
          <p:cNvCxnSpPr>
            <a:cxnSpLocks/>
          </p:cNvCxnSpPr>
          <p:nvPr/>
        </p:nvCxnSpPr>
        <p:spPr>
          <a:xfrm flipV="1">
            <a:off x="7092000" y="1269001"/>
            <a:ext cx="1440000" cy="1079999"/>
          </a:xfrm>
          <a:prstGeom prst="straightConnector1">
            <a:avLst/>
          </a:prstGeom>
          <a:ln w="19050">
            <a:solidFill>
              <a:srgbClr val="FF000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304223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명지전문대학교에 대한 이미지 검색결과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60439" y="857251"/>
            <a:ext cx="3031481" cy="3726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직선 연결선 4"/>
          <p:cNvCxnSpPr/>
          <p:nvPr/>
        </p:nvCxnSpPr>
        <p:spPr>
          <a:xfrm>
            <a:off x="1901853" y="3839708"/>
            <a:ext cx="5548653" cy="1374"/>
          </a:xfrm>
          <a:prstGeom prst="line">
            <a:avLst/>
          </a:prstGeom>
          <a:ln w="28575">
            <a:solidFill>
              <a:srgbClr val="989898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" name="부제목 6"/>
          <p:cNvSpPr>
            <a:spLocks noGrp="1"/>
          </p:cNvSpPr>
          <p:nvPr>
            <p:ph type="subTitle" idx="1"/>
          </p:nvPr>
        </p:nvSpPr>
        <p:spPr>
          <a:xfrm>
            <a:off x="1247180" y="4100199"/>
            <a:ext cx="6858000" cy="1241822"/>
          </a:xfrm>
        </p:spPr>
        <p:txBody>
          <a:bodyPr/>
          <a:lstStyle/>
          <a:p>
            <a:r>
              <a:rPr lang="ko-KR" altLang="en-US" dirty="0">
                <a:solidFill>
                  <a:schemeClr val="tx2"/>
                </a:solidFill>
              </a:rPr>
              <a:t>무선네트워크 </a:t>
            </a:r>
            <a:r>
              <a:rPr lang="ko-KR" altLang="en-US" dirty="0" smtClean="0">
                <a:solidFill>
                  <a:schemeClr val="tx2"/>
                </a:solidFill>
              </a:rPr>
              <a:t> 설정 </a:t>
            </a:r>
            <a:r>
              <a:rPr lang="ko-KR" altLang="en-US" dirty="0">
                <a:solidFill>
                  <a:schemeClr val="tx2"/>
                </a:solidFill>
              </a:rPr>
              <a:t>매뉴얼</a:t>
            </a:r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2337469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dirty="0"/>
              <a:t>	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Android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5291999" y="1273741"/>
            <a:ext cx="1288814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2.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연결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"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22541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환경설정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항목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pic>
        <p:nvPicPr>
          <p:cNvPr id="17" name="그림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1280" y="1989001"/>
            <a:ext cx="2377027" cy="43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9" name="직사각형 18"/>
          <p:cNvSpPr/>
          <p:nvPr/>
        </p:nvSpPr>
        <p:spPr>
          <a:xfrm>
            <a:off x="1951080" y="2937600"/>
            <a:ext cx="742860" cy="552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1" name="그림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24" y="1989001"/>
            <a:ext cx="2411461" cy="42821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20" name="직사각형 19"/>
          <p:cNvSpPr/>
          <p:nvPr/>
        </p:nvSpPr>
        <p:spPr>
          <a:xfrm>
            <a:off x="5292000" y="3735659"/>
            <a:ext cx="2412138" cy="3410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zh-CN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 Android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843389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dirty="0"/>
              <a:t>	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Android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5291999" y="1273741"/>
            <a:ext cx="2912657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4.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인증방식 및 로그인 정보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입력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3039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사용 중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선택 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r>
              <a:rPr lang="en-US" altLang="ko-KR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“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6" y="1989138"/>
            <a:ext cx="2398714" cy="43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20" name="직사각형 19"/>
          <p:cNvSpPr/>
          <p:nvPr/>
        </p:nvSpPr>
        <p:spPr>
          <a:xfrm>
            <a:off x="1381125" y="2349413"/>
            <a:ext cx="2398714" cy="55236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75252" y="4082356"/>
            <a:ext cx="2398714" cy="275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000" y="1989138"/>
            <a:ext cx="2412138" cy="431958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22" name="직사각형 21"/>
          <p:cNvSpPr/>
          <p:nvPr/>
        </p:nvSpPr>
        <p:spPr>
          <a:xfrm>
            <a:off x="5298712" y="2484119"/>
            <a:ext cx="2398714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5298712" y="2861080"/>
            <a:ext cx="2398714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298712" y="3299141"/>
            <a:ext cx="2398714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5318286" y="3800673"/>
            <a:ext cx="2379140" cy="49700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6012000" y="2514649"/>
            <a:ext cx="93063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PEAP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선택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6" name="직사각형 25"/>
          <p:cNvSpPr/>
          <p:nvPr/>
        </p:nvSpPr>
        <p:spPr>
          <a:xfrm>
            <a:off x="5521753" y="2904122"/>
            <a:ext cx="859531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교번</a:t>
            </a:r>
            <a:r>
              <a:rPr lang="en-US" altLang="ko-KR" sz="1200" dirty="0">
                <a:solidFill>
                  <a:srgbClr val="FF0000"/>
                </a:solidFill>
              </a:rPr>
              <a:t>/</a:t>
            </a:r>
            <a:r>
              <a:rPr lang="ko-KR" altLang="en-US" sz="1200" dirty="0">
                <a:solidFill>
                  <a:srgbClr val="FF0000"/>
                </a:solidFill>
              </a:rPr>
              <a:t>학번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5501596" y="3362612"/>
            <a:ext cx="1903085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-campus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9" name="직사각형 28"/>
          <p:cNvSpPr/>
          <p:nvPr/>
        </p:nvSpPr>
        <p:spPr>
          <a:xfrm>
            <a:off x="6372000" y="3909644"/>
            <a:ext cx="1162498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인증안함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선택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zh-CN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 Android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779780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5" y="1989138"/>
            <a:ext cx="2398713" cy="4319862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dirty="0"/>
              <a:t>	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Android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22541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5.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인증 성공 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연결됨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405732" y="3686116"/>
            <a:ext cx="2398714" cy="3753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292725" y="1372433"/>
            <a:ext cx="177965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6.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인터넷 연결 확인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pic>
        <p:nvPicPr>
          <p:cNvPr id="11" name="그림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9865" y="1937431"/>
            <a:ext cx="2434273" cy="4371569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31" name="TextBox 30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zh-CN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 Android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36924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92725" y="1989138"/>
            <a:ext cx="2415835" cy="431958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6013"/>
          <a:stretch/>
        </p:blipFill>
        <p:spPr>
          <a:xfrm>
            <a:off x="1381125" y="1989138"/>
            <a:ext cx="2470875" cy="431958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ko-KR" altLang="en-US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아이폰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(</a:t>
            </a:r>
            <a:r>
              <a:rPr lang="en-US" altLang="ko-KR" sz="1400" b="1" dirty="0" err="1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ios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)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계열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5291999" y="1273741"/>
            <a:ext cx="1378583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2. " Wi-Fi "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225414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환경설정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항목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440092" y="2139741"/>
            <a:ext cx="742860" cy="7200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292000" y="2579772"/>
            <a:ext cx="2412138" cy="34106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2. 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아이폰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3842848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그림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8303" y="1989000"/>
            <a:ext cx="2415835" cy="43197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81125" y="1989000"/>
            <a:ext cx="2419127" cy="43197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9" name="TextBox 1"/>
          <p:cNvSpPr txBox="1"/>
          <p:nvPr/>
        </p:nvSpPr>
        <p:spPr>
          <a:xfrm>
            <a:off x="5291999" y="1273741"/>
            <a:ext cx="2390078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4.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사용자이름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/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암호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입력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3039615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사용 중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"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선택 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r>
              <a:rPr lang="en-US" altLang="ko-KR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“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81125" y="2514649"/>
            <a:ext cx="2398714" cy="3871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74413" y="3580444"/>
            <a:ext cx="2398714" cy="275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5298712" y="2780720"/>
            <a:ext cx="2398714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4" name="직사각형 23"/>
          <p:cNvSpPr/>
          <p:nvPr/>
        </p:nvSpPr>
        <p:spPr>
          <a:xfrm>
            <a:off x="5298712" y="3147061"/>
            <a:ext cx="2398714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5969988" y="2850653"/>
            <a:ext cx="976549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교번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/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학번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6003619" y="3174674"/>
            <a:ext cx="1521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-campus 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비밀번호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2. 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아이폰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ko-KR" altLang="en-US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아이폰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(</a:t>
            </a:r>
            <a:r>
              <a:rPr lang="en-US" altLang="ko-KR" sz="1400" b="1" dirty="0" err="1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ios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)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계열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59999538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그림 1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1249" y="1989138"/>
            <a:ext cx="2432890" cy="4319587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4321" y="1989000"/>
            <a:ext cx="2400126" cy="432000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1332000" y="1359098"/>
            <a:ext cx="147348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5.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신뢰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클릭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3334871" y="2068162"/>
            <a:ext cx="469576" cy="3753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292725" y="1372433"/>
            <a:ext cx="28648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6.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itchFamily="18" charset="0"/>
              </a:rPr>
              <a:t>인증 성공 후 인터넷 연결 확인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2. </a:t>
            </a:r>
            <a:r>
              <a:rPr lang="ko-KR" altLang="en-US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아이폰</a:t>
            </a:r>
            <a:r>
              <a:rPr lang="en-US" altLang="zh-CN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b="1" dirty="0" err="1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계열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5271248" y="2874986"/>
            <a:ext cx="2432890" cy="37534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4" name="그림 1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4642" y="3518224"/>
            <a:ext cx="2419495" cy="279077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20" name="TextBox 19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ko-KR" altLang="en-US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아이폰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(</a:t>
            </a:r>
            <a:r>
              <a:rPr lang="en-US" altLang="ko-KR" sz="1400" b="1" dirty="0" err="1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ios</a:t>
            </a:r>
            <a:r>
              <a:rPr lang="en-US" altLang="ko-KR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)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계열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272391698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그림 1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2725" y="2007820"/>
            <a:ext cx="2411413" cy="4301180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10" name="그림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1995280"/>
            <a:ext cx="2398713" cy="4313446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8" name="TextBox 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Windows 10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9" name="TextBox 1"/>
          <p:cNvSpPr txBox="1"/>
          <p:nvPr/>
        </p:nvSpPr>
        <p:spPr>
          <a:xfrm>
            <a:off x="5291999" y="1273741"/>
            <a:ext cx="2362826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2. “</a:t>
            </a:r>
            <a:r>
              <a:rPr lang="en-US" altLang="zh-CN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mjc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”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 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“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연결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“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2646878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1.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Wi-Fi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활성화 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</a:t>
            </a:r>
            <a:r>
              <a:rPr lang="en-US" altLang="ko-KR" sz="1400" b="1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”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1381124" y="3227294"/>
            <a:ext cx="2398713" cy="48409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직사각형 19"/>
          <p:cNvSpPr/>
          <p:nvPr/>
        </p:nvSpPr>
        <p:spPr>
          <a:xfrm>
            <a:off x="5291999" y="2734235"/>
            <a:ext cx="2412138" cy="117437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TextBox 21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 Windows 10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0046109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98712" y="2010478"/>
            <a:ext cx="2405425" cy="4298248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5" y="1989000"/>
            <a:ext cx="2392002" cy="4319725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9" name="TextBox 1"/>
          <p:cNvSpPr txBox="1"/>
          <p:nvPr/>
        </p:nvSpPr>
        <p:spPr>
          <a:xfrm>
            <a:off x="5291999" y="1273741"/>
            <a:ext cx="1288814" cy="430887"/>
          </a:xfrm>
          <a:prstGeom prst="rect">
            <a:avLst/>
          </a:prstGeom>
          <a:noFill/>
        </p:spPr>
        <p:txBody>
          <a:bodyPr wrap="none" lIns="0" tIns="0" rIns="0" rtlCol="0">
            <a:spAutoFit/>
          </a:bodyPr>
          <a:lstStyle/>
          <a:p>
            <a:pPr>
              <a:lnSpc>
                <a:spcPts val="3016"/>
              </a:lnSpc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4.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연결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“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선택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1332000" y="1359098"/>
            <a:ext cx="257474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굴림" pitchFamily="18" charset="0"/>
              </a:rPr>
              <a:t>사용자이름 </a:t>
            </a:r>
            <a:r>
              <a:rPr lang="en-US" altLang="ko-KR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굴림" pitchFamily="18" charset="0"/>
              </a:rPr>
              <a:t>/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굴림" pitchFamily="18" charset="0"/>
              </a:rPr>
              <a:t>암호</a:t>
            </a: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 "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굴림" pitchFamily="18" charset="0"/>
              </a:rPr>
              <a:t>입력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1374413" y="3383280"/>
            <a:ext cx="2398714" cy="25549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1377720" y="3683723"/>
            <a:ext cx="2398714" cy="27590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3" name="직사각형 22"/>
          <p:cNvSpPr/>
          <p:nvPr/>
        </p:nvSpPr>
        <p:spPr>
          <a:xfrm>
            <a:off x="5591039" y="4194720"/>
            <a:ext cx="1023121" cy="32004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>
            <a:off x="2052000" y="3383280"/>
            <a:ext cx="1282723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ko-KR" altLang="en-US" sz="1200" dirty="0">
                <a:solidFill>
                  <a:srgbClr val="FF0000"/>
                </a:solidFill>
              </a:rPr>
              <a:t>            교번</a:t>
            </a:r>
            <a:r>
              <a:rPr lang="en-US" altLang="ko-KR" sz="1200" dirty="0">
                <a:solidFill>
                  <a:srgbClr val="FF0000"/>
                </a:solidFill>
              </a:rPr>
              <a:t>/</a:t>
            </a:r>
            <a:r>
              <a:rPr lang="ko-KR" altLang="en-US" sz="1200" dirty="0">
                <a:solidFill>
                  <a:srgbClr val="FF0000"/>
                </a:solidFill>
              </a:rPr>
              <a:t>학번</a:t>
            </a:r>
          </a:p>
        </p:txBody>
      </p:sp>
      <p:sp>
        <p:nvSpPr>
          <p:cNvPr id="27" name="직사각형 26"/>
          <p:cNvSpPr/>
          <p:nvPr/>
        </p:nvSpPr>
        <p:spPr>
          <a:xfrm>
            <a:off x="2085631" y="3707301"/>
            <a:ext cx="1521570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200" b="1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i</a:t>
            </a:r>
            <a:r>
              <a:rPr lang="en-US" altLang="ko-KR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-campus</a:t>
            </a:r>
            <a:r>
              <a:rPr lang="ko-KR" altLang="en-US" sz="1200" b="1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비밀번호</a:t>
            </a:r>
            <a:endParaRPr lang="ko-KR" altLang="en-US" sz="1200" dirty="0">
              <a:solidFill>
                <a:srgbClr val="FF0000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Windows 10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 Windows 10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758789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그림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25168" y="1989000"/>
            <a:ext cx="3600000" cy="2557714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81126" y="1989001"/>
            <a:ext cx="2423322" cy="4319724"/>
          </a:xfrm>
          <a:prstGeom prst="rect">
            <a:avLst/>
          </a:prstGeom>
          <a:ln>
            <a:solidFill>
              <a:schemeClr val="bg1">
                <a:lumMod val="65000"/>
              </a:schemeClr>
            </a:solidFill>
          </a:ln>
        </p:spPr>
      </p:pic>
      <p:sp>
        <p:nvSpPr>
          <p:cNvPr id="16" name="직사각형 15"/>
          <p:cNvSpPr/>
          <p:nvPr/>
        </p:nvSpPr>
        <p:spPr>
          <a:xfrm>
            <a:off x="1332000" y="1359098"/>
            <a:ext cx="231666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5.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ko-KR" altLang="en-US" sz="1400" b="1" dirty="0" err="1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인증성공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후 </a:t>
            </a:r>
            <a:r>
              <a:rPr lang="en-US" altLang="zh-CN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r>
              <a:rPr lang="ko-KR" altLang="en-US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연결됨 </a:t>
            </a:r>
            <a:r>
              <a:rPr lang="en-US" altLang="ko-KR" sz="1400" b="1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“ 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1381124" y="2770346"/>
            <a:ext cx="2428875" cy="107775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5292725" y="1372433"/>
            <a:ext cx="286488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6. </a:t>
            </a:r>
            <a:r>
              <a:rPr lang="ko-KR" altLang="en-US" sz="1400" b="1" dirty="0">
                <a:solidFill>
                  <a:srgbClr val="000000"/>
                </a:solidFill>
                <a:latin typeface="맑은 고딕" panose="020B0503020000020004" pitchFamily="50" charset="-127"/>
                <a:cs typeface="Times New Roman" pitchFamily="18" charset="0"/>
              </a:rPr>
              <a:t>인증 성공 후 인터넷 연결 확인</a:t>
            </a:r>
            <a:endParaRPr lang="en-US" altLang="zh-CN" sz="14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굴림" pitchFamily="18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972000" y="775362"/>
            <a:ext cx="6194054" cy="261610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 marL="285750" indent="-285750">
              <a:buClr>
                <a:srgbClr val="0070C0"/>
              </a:buClr>
              <a:buFont typeface="Wingdings" panose="05000000000000000000" pitchFamily="2" charset="2"/>
              <a:buChar char="u"/>
              <a:tabLst>
                <a:tab pos="382961" algn="l"/>
              </a:tabLst>
            </a:pP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Windows 10 설정하는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53821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방법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WiFi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네트워크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굴림" pitchFamily="18" charset="0"/>
              </a:rPr>
              <a:t>사용설정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(SSID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: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 err="1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mjc</a:t>
            </a:r>
            <a:r>
              <a:rPr lang="en-US" altLang="zh-CN" sz="1400" dirty="0"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 </a:t>
            </a:r>
            <a:r>
              <a:rPr lang="en-US" altLang="zh-CN" sz="1400" b="1" dirty="0">
                <a:solidFill>
                  <a:srgbClr val="CC33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)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522354" y="230780"/>
            <a:ext cx="2160000" cy="323165"/>
          </a:xfrm>
          <a:prstGeom prst="rect">
            <a:avLst/>
          </a:prstGeom>
          <a:noFill/>
        </p:spPr>
        <p:txBody>
          <a:bodyPr wrap="square" lIns="0" tIns="0" rIns="0" rtlCol="0">
            <a:spAutoFit/>
          </a:bodyPr>
          <a:lstStyle/>
          <a:p>
            <a:pPr>
              <a:buClr>
                <a:srgbClr val="0070C0"/>
              </a:buClr>
              <a:tabLst>
                <a:tab pos="382961" algn="l"/>
              </a:tabLst>
            </a:pPr>
            <a:r>
              <a:rPr lang="en-US" altLang="ko-KR" b="1" dirty="0">
                <a:solidFill>
                  <a:srgbClr val="0070C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Times New Roman" pitchFamily="18" charset="0"/>
              </a:rPr>
              <a:t>3. Windows 10</a:t>
            </a:r>
            <a:endParaRPr lang="en-US" altLang="zh-CN" b="1" dirty="0">
              <a:solidFill>
                <a:srgbClr val="0070C0"/>
              </a:solidFill>
              <a:latin typeface="맑은 고딕" panose="020B0503020000020004" pitchFamily="50" charset="-127"/>
              <a:ea typeface="맑은 고딕" panose="020B0503020000020004" pitchFamily="50" charset="-127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65488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/>
        </a:ln>
        <a:ln w="12700" cap="flat" cmpd="sng" algn="ctr">
          <a:solidFill>
            <a:schemeClr val="phClr"/>
          </a:solidFill>
          <a:prstDash val="solid"/>
          <a:miter/>
        </a:ln>
        <a:ln w="19050" cap="flat" cmpd="sng" algn="ctr">
          <a:solidFill>
            <a:schemeClr val="phClr"/>
          </a:solidFill>
          <a:prstDash val="solid"/>
          <a:miter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320</Words>
  <Application>Microsoft Office PowerPoint</Application>
  <PresentationFormat>화면 슬라이드 쇼(4:3)</PresentationFormat>
  <Paragraphs>54</Paragraphs>
  <Slides>16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8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5" baseType="lpstr">
      <vt:lpstr>等线</vt:lpstr>
      <vt:lpstr>굴림</vt:lpstr>
      <vt:lpstr>맑은 고딕</vt:lpstr>
      <vt:lpstr>Arial</vt:lpstr>
      <vt:lpstr>Calibri</vt:lpstr>
      <vt:lpstr>Calibri Light</vt:lpstr>
      <vt:lpstr>Times New Roman</vt:lpstr>
      <vt:lpstr>Wingdings</vt:lpstr>
      <vt:lpstr>Office 테마</vt:lpstr>
      <vt:lpstr>명지전문대학 통합회원가입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dhsong</dc:creator>
  <cp:lastModifiedBy>사-박보훈-001</cp:lastModifiedBy>
  <cp:revision>41</cp:revision>
  <dcterms:created xsi:type="dcterms:W3CDTF">2020-03-10T06:55:05Z</dcterms:created>
  <dcterms:modified xsi:type="dcterms:W3CDTF">2022-03-18T00:59:56Z</dcterms:modified>
  <cp:version/>
</cp:coreProperties>
</file>